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0" y="2303859"/>
            <a:ext cx="2438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0" y="7072312"/>
            <a:ext cx="24384000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4200"/>
              </a:spcBef>
              <a:defRPr sz="3600"/>
            </a:lvl1pPr>
            <a:lvl2pPr marL="889000" indent="-444500" defTabSz="584200">
              <a:spcBef>
                <a:spcPts val="4200"/>
              </a:spcBef>
              <a:defRPr sz="3600"/>
            </a:lvl2pPr>
            <a:lvl3pPr marL="1333500" indent="-444500" defTabSz="584200">
              <a:spcBef>
                <a:spcPts val="4200"/>
              </a:spcBef>
              <a:defRPr sz="3600"/>
            </a:lvl3pPr>
            <a:lvl4pPr marL="1778000" indent="-444500" defTabSz="584200">
              <a:spcBef>
                <a:spcPts val="4200"/>
              </a:spcBef>
              <a:defRPr sz="3600"/>
            </a:lvl4pPr>
            <a:lvl5pPr marL="2222500" indent="-444500" defTabSz="584200">
              <a:spcBef>
                <a:spcPts val="42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317500" y="2540000"/>
            <a:ext cx="23749000" cy="10795000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79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9/4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9/4/2024</a:t>
            </a:r>
          </a:p>
        </p:txBody>
      </p:sp>
      <p:sp>
        <p:nvSpPr>
          <p:cNvPr id="179" name="General Uncertainty Principle…"/>
          <p:cNvSpPr txBox="1"/>
          <p:nvPr>
            <p:ph type="body" idx="1"/>
          </p:nvPr>
        </p:nvSpPr>
        <p:spPr>
          <a:xfrm>
            <a:off x="635000" y="3178914"/>
            <a:ext cx="23114000" cy="9521086"/>
          </a:xfrm>
          <a:prstGeom prst="rect">
            <a:avLst/>
          </a:prstGeom>
        </p:spPr>
        <p:txBody>
          <a:bodyPr numCol="2" spcCol="1155700"/>
          <a:lstStyle/>
          <a:p>
            <a:pPr marL="549451" indent="-549451" defTabSz="731162">
              <a:defRPr sz="4450"/>
            </a:pPr>
            <a:r>
              <a:t>General Uncertainty Principle</a:t>
            </a:r>
          </a:p>
          <a:p>
            <a:pPr marL="549451" indent="-549451" defTabSz="731162">
              <a:defRPr sz="4450"/>
            </a:pPr>
            <a:r>
              <a:t>Wavefunctions</a:t>
            </a:r>
          </a:p>
          <a:p>
            <a:pPr lvl="1" marL="945056" indent="-549451" defTabSz="731162">
              <a:defRPr sz="4450"/>
            </a:pPr>
            <a:r>
              <a:t>Constraints on wavefunctions</a:t>
            </a:r>
          </a:p>
          <a:p>
            <a:pPr lvl="1" marL="945056" indent="-549451" defTabSz="731162">
              <a:defRPr sz="4450"/>
            </a:pPr>
            <a:r>
              <a:t>Penetration into barriers</a:t>
            </a:r>
          </a:p>
          <a:p>
            <a:pPr lvl="1" marL="945056" indent="-549451" defTabSz="731162">
              <a:defRPr sz="4450"/>
            </a:pPr>
            <a:r>
              <a:t>Quantization</a:t>
            </a:r>
          </a:p>
          <a:p>
            <a:pPr marL="549451" indent="-549451" defTabSz="731162">
              <a:defRPr sz="4450"/>
            </a:pPr>
            <a:r>
              <a:t>Exponential solutions to the Schrodinger Equation</a:t>
            </a:r>
          </a:p>
          <a:p>
            <a:pPr lvl="1" marL="945056" indent="-549451" defTabSz="731162">
              <a:defRPr sz="4450"/>
            </a:pPr>
            <a:r>
              <a:t>Free Particle, as a superposition of two or many states</a:t>
            </a:r>
          </a:p>
          <a:p>
            <a:pPr lvl="1" marL="945056" indent="-549451" defTabSz="731162">
              <a:defRPr sz="4450"/>
            </a:pPr>
            <a:r>
              <a:t>Penetration, into a barrier with infinite width and finite height</a:t>
            </a:r>
          </a:p>
          <a:p>
            <a:pPr lvl="1" marL="945056" indent="-549451" defTabSz="731162">
              <a:defRPr sz="4450"/>
            </a:pPr>
            <a:r>
              <a:t>Tunneling, through a barrier with finite width and finite height</a:t>
            </a:r>
          </a:p>
          <a:p>
            <a:pPr lvl="1" marL="945056" indent="-549451" defTabSz="731162">
              <a:defRPr sz="4450"/>
            </a:pPr>
            <a:r>
              <a:t>Particle in a box</a:t>
            </a:r>
          </a:p>
          <a:p>
            <a:pPr marL="549451" indent="-549451" defTabSz="731162">
              <a:defRPr sz="4450"/>
            </a:pPr>
            <a:r>
              <a:t>Harmonic Oscillator</a:t>
            </a:r>
          </a:p>
          <a:p>
            <a:pPr marL="549451" indent="-549451" defTabSz="731162">
              <a:defRPr sz="4450"/>
            </a:pPr>
            <a:r>
              <a:t>This lecture is designed to help you achieve the following learning objectives</a:t>
            </a:r>
          </a:p>
          <a:p>
            <a:pPr lvl="1" marL="945056" indent="-549451" defTabSz="731162">
              <a:defRPr sz="4450"/>
            </a:pPr>
            <a:r>
              <a:t>Use the general uncertainty principle to evaluate limits on the simultaneous specification of a pair of quantities</a:t>
            </a:r>
          </a:p>
          <a:p>
            <a:pPr lvl="1" marL="945056" indent="-549451" defTabSz="731162">
              <a:defRPr sz="4450"/>
            </a:pPr>
            <a:r>
              <a:t>Explain quantum tunneling</a:t>
            </a:r>
          </a:p>
          <a:p>
            <a:pPr lvl="1" marL="945056" indent="-549451" defTabSz="731162">
              <a:defRPr sz="4450"/>
            </a:pPr>
            <a:r>
              <a:t>Obtain and interpret solutions of the Schrodinger equation for tractable systems including the particle in a box, harmonic oscillator, rigid rotor, and hydrogen atom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elf-test of Postulat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Self-test of Postulate 3</a:t>
            </a:r>
          </a:p>
        </p:txBody>
      </p:sp>
      <p:sp>
        <p:nvSpPr>
          <p:cNvPr id="245" name="Remember from postulate 3 that for an eigenfunction expansion  , the probability of measuring a particular eigenvalue   is proportional to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postulate 3 that for an eigenfunction expansion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lim>
                </m:limLow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, the probability of measuring a particular eigenvalue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</a:t>
            </a:r>
          </a:p>
          <a:p>
            <a:pPr/>
            <a:r>
              <a:t>Given that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and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</m:oMath>
            </a14:m>
            <a:r>
              <a:t>, what values of the linear momentum may be observed? What are their probabilities?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with probability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with probability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endParaRPr>
              <a:solidFill>
                <a:srgbClr val="51A7F9"/>
              </a:solidFill>
            </a:endParaRP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ave Pac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Wave Packet</a:t>
            </a:r>
          </a:p>
        </p:txBody>
      </p:sp>
      <p:sp>
        <p:nvSpPr>
          <p:cNvPr id="249" name="If the wavefunction has the form  , then there are…"/>
          <p:cNvSpPr txBox="1"/>
          <p:nvPr>
            <p:ph type="body" sz="half" idx="1"/>
          </p:nvPr>
        </p:nvSpPr>
        <p:spPr>
          <a:xfrm>
            <a:off x="635000" y="2540000"/>
            <a:ext cx="11426667" cy="10160000"/>
          </a:xfrm>
          <a:prstGeom prst="rect">
            <a:avLst/>
          </a:prstGeom>
        </p:spPr>
        <p:txBody>
          <a:bodyPr/>
          <a:lstStyle/>
          <a:p>
            <a:pPr/>
            <a:r>
              <a:t>If the wavefunction has the form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then there are</a:t>
            </a:r>
          </a:p>
          <a:p>
            <a:pPr lvl="1"/>
            <a:r>
              <a:t>two possible momenta</a:t>
            </a:r>
          </a:p>
          <a:p>
            <a:pPr lvl="1"/>
            <a:r>
              <a:t>one possible energy</a:t>
            </a:r>
          </a:p>
          <a:p>
            <a:pPr/>
            <a:r>
              <a:t>How well defined is the position?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It is a free particle</a:t>
            </a:r>
          </a:p>
          <a:p>
            <a:pPr/>
            <a:r>
              <a:t>A wave packet is a superposition of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 with different k. The energy is less well defined, but position is better defined.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https://dkirkby.github.io/quantum-demo/"/>
          <p:cNvSpPr txBox="1"/>
          <p:nvPr/>
        </p:nvSpPr>
        <p:spPr>
          <a:xfrm>
            <a:off x="16396531" y="10496072"/>
            <a:ext cx="33205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</a:t>
            </a:r>
          </a:p>
        </p:txBody>
      </p:sp>
      <p:pic>
        <p:nvPicPr>
          <p:cNvPr id="252" name="wavepacket1.mp4" descr="wavepacket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484828" y="4385152"/>
            <a:ext cx="9144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0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  <p:seq concurrent="1" prevAc="none" nextAc="seek">
              <p:cTn id="31" evtFilter="cancelBubble" nodeType="interactiveSeq" restart="whenNotActive" fill="hold">
                <p:stCondLst>
                  <p:cond delay="0" evt="onClick">
                    <p:tgtEl>
                      <p:spTgt spid="25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2"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ame general solution, different coefficients in different regions"/>
          <p:cNvSpPr txBox="1"/>
          <p:nvPr>
            <p:ph type="body" sz="half" idx="1"/>
          </p:nvPr>
        </p:nvSpPr>
        <p:spPr>
          <a:xfrm>
            <a:off x="635000" y="3176902"/>
            <a:ext cx="12718602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  <p:sp>
        <p:nvSpPr>
          <p:cNvPr id="255" name="Barrier with finite height &amp; in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Barrier with finite height &amp; infinite width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" name="Group"/>
          <p:cNvGrpSpPr/>
          <p:nvPr/>
        </p:nvGrpSpPr>
        <p:grpSpPr>
          <a:xfrm>
            <a:off x="15874999" y="6799670"/>
            <a:ext cx="5080884" cy="3095125"/>
            <a:chOff x="0" y="0"/>
            <a:chExt cx="5080882" cy="3095123"/>
          </a:xfrm>
        </p:grpSpPr>
        <p:sp>
          <p:nvSpPr>
            <p:cNvPr id="257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8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9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60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 marL="567972" indent="-567972" defTabSz="755808">
              <a:defRPr sz="4600"/>
            </a:pPr>
            <a:r>
              <a:t>Zone I (x &lt; 0, V(x) = 0)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 marL="567972" indent="-567972" defTabSz="755808">
              <a:defRPr sz="4600"/>
            </a:pPr>
            <a:r>
              <a:t>Zone II (x &gt; 0, V(x) = V):  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k’ is imaginary. This is nonzero, showing penetration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κ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. Thus, B’ must be zero. The wave function decays </a:t>
            </a:r>
            <a:r>
              <a:rPr u="sng"/>
              <a:t>exponentially</a:t>
            </a:r>
            <a:r>
              <a:t> into the barrier.</a:t>
            </a:r>
          </a:p>
          <a:p>
            <a:pPr marL="567972" indent="-567972" defTabSz="755808">
              <a:defRPr sz="4600"/>
            </a:pPr>
            <a:r>
              <a:t>How does the extent of penetration depend on particle mass and energy?</a:t>
            </a:r>
          </a:p>
        </p:txBody>
      </p:sp>
      <p:sp>
        <p:nvSpPr>
          <p:cNvPr id="264" name="Quantum Pene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Penetration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" name="Group"/>
          <p:cNvGrpSpPr/>
          <p:nvPr/>
        </p:nvGrpSpPr>
        <p:grpSpPr>
          <a:xfrm>
            <a:off x="15874999" y="3175000"/>
            <a:ext cx="5080884" cy="3095124"/>
            <a:chOff x="0" y="0"/>
            <a:chExt cx="5080882" cy="3095123"/>
          </a:xfrm>
        </p:grpSpPr>
        <p:sp>
          <p:nvSpPr>
            <p:cNvPr id="266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8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69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rrier with finite height &amp; 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/>
            </a:lvl1pPr>
          </a:lstStyle>
          <a:p>
            <a:pPr/>
            <a:r>
              <a:t>Barrier with finite height &amp; finite width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8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74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6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77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  <p:sp>
        <p:nvSpPr>
          <p:cNvPr id="279" name="Same general solution, different coefficients in different regions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Quantum Tunn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</a:t>
            </a:r>
          </a:p>
        </p:txBody>
      </p:sp>
      <p:sp>
        <p:nvSpPr>
          <p:cNvPr id="282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 numCol="2" spcCol="1155700"/>
          <a:lstStyle/>
          <a:p>
            <a:pPr/>
            <a:r>
              <a:t>Zone I (x &lt; 0, V(x) = 0)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 (0 &lt; x &lt; w, V(x) = V):  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III (x &gt; w, V(x) = 0)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</m:oMath>
              </m:oMathPara>
            </a14:m>
          </a:p>
          <a:p>
            <a:pPr/>
          </a:p>
          <a:p>
            <a:pPr/>
          </a:p>
          <a:p>
            <a:pPr/>
            <a:r>
              <a:t>For E&lt;V, solution for tunneling probability is,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den>
                  </m:f>
                </m:oMath>
              </m:oMathPara>
            </a14:m>
          </a:p>
          <a:p>
            <a:pPr lvl="1"/>
            <a:r>
              <a:t>Based on continuity of function and slopes</a:t>
            </a:r>
          </a:p>
        </p:txBody>
      </p:sp>
      <p:sp>
        <p:nvSpPr>
          <p:cNvPr id="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8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84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6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87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Quantum Tunneling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 Applications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4" name="Group"/>
          <p:cNvGrpSpPr/>
          <p:nvPr/>
        </p:nvGrpSpPr>
        <p:grpSpPr>
          <a:xfrm>
            <a:off x="12950317" y="4086309"/>
            <a:ext cx="8004401" cy="5704049"/>
            <a:chOff x="0" y="0"/>
            <a:chExt cx="8004400" cy="5704047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04401" cy="5292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https://minerva.union.edu/malekis/ESC24/KoskywebModules/cp_intr2.htm"/>
            <p:cNvSpPr txBox="1"/>
            <p:nvPr/>
          </p:nvSpPr>
          <p:spPr>
            <a:xfrm>
              <a:off x="999780" y="5345272"/>
              <a:ext cx="6004841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https://minerva.union.edu/malekis/ESC24/KoskywebModules/cp_intr2.htm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2800665" y="3569466"/>
            <a:ext cx="6985389" cy="7322813"/>
            <a:chOff x="0" y="0"/>
            <a:chExt cx="6985387" cy="7322811"/>
          </a:xfrm>
        </p:grpSpPr>
        <p:pic>
          <p:nvPicPr>
            <p:cNvPr id="29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85388" cy="695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https://physicsopenlab.org/2017/05/30/tunnel-effect/"/>
            <p:cNvSpPr txBox="1"/>
            <p:nvPr/>
          </p:nvSpPr>
          <p:spPr>
            <a:xfrm>
              <a:off x="1341136" y="6964036"/>
              <a:ext cx="4303116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https://physicsopenlab.org/2017/05/30/tunnel-effect/</a:t>
              </a:r>
            </a:p>
          </p:txBody>
        </p:sp>
      </p:grpSp>
      <p:sp>
        <p:nvSpPr>
          <p:cNvPr id="298" name="Explaining α decay"/>
          <p:cNvSpPr txBox="1"/>
          <p:nvPr/>
        </p:nvSpPr>
        <p:spPr>
          <a:xfrm>
            <a:off x="3486977" y="10979370"/>
            <a:ext cx="561276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Explaining α decay</a:t>
            </a:r>
          </a:p>
        </p:txBody>
      </p:sp>
      <p:sp>
        <p:nvSpPr>
          <p:cNvPr id="299" name="Scanning Tunneling Microscopy"/>
          <p:cNvSpPr txBox="1"/>
          <p:nvPr/>
        </p:nvSpPr>
        <p:spPr>
          <a:xfrm>
            <a:off x="12339559" y="9886160"/>
            <a:ext cx="92259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Scanning Tunneling Microscopy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tepPsi.gif" descr="stepPsi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Potentials"/>
          <p:cNvSpPr txBox="1"/>
          <p:nvPr/>
        </p:nvSpPr>
        <p:spPr>
          <a:xfrm>
            <a:off x="4714268" y="11751248"/>
            <a:ext cx="29083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Potentials</a:t>
            </a:r>
          </a:p>
        </p:txBody>
      </p:sp>
      <p:sp>
        <p:nvSpPr>
          <p:cNvPr id="304" name="Wavefunctions"/>
          <p:cNvSpPr txBox="1"/>
          <p:nvPr/>
        </p:nvSpPr>
        <p:spPr>
          <a:xfrm>
            <a:off x="15948977" y="11751248"/>
            <a:ext cx="4297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Wavefunctions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article in a 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Particle in a Box</a:t>
            </a:r>
          </a:p>
        </p:txBody>
      </p:sp>
      <p:sp>
        <p:nvSpPr>
          <p:cNvPr id="307" name="Double-click to edit"/>
          <p:cNvSpPr txBox="1"/>
          <p:nvPr>
            <p:ph type="body" sz="half" idx="1"/>
          </p:nvPr>
        </p:nvSpPr>
        <p:spPr>
          <a:xfrm>
            <a:off x="635000" y="2540000"/>
            <a:ext cx="12061664" cy="101600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</a:lstStyle>
          <a:p>
            <a:pPr/>
            <a14:m>
              <m:oMathPara>
                <m:oMathParaPr>
                  <m:jc m:val="righ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8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09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11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14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5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6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7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olving the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Solving the PIB</a:t>
            </a:r>
          </a:p>
        </p:txBody>
      </p:sp>
      <p:sp>
        <p:nvSpPr>
          <p:cNvPr id="321" name="Inside the box, the general solution is  , where…"/>
          <p:cNvSpPr txBox="1"/>
          <p:nvPr>
            <p:ph type="body" idx="1"/>
          </p:nvPr>
        </p:nvSpPr>
        <p:spPr>
          <a:xfrm>
            <a:off x="635000" y="2540000"/>
            <a:ext cx="14589547" cy="10160000"/>
          </a:xfrm>
          <a:prstGeom prst="rect">
            <a:avLst/>
          </a:prstGeom>
        </p:spPr>
        <p:txBody>
          <a:bodyPr/>
          <a:lstStyle/>
          <a:p>
            <a:pPr/>
            <a:r>
              <a:t>Inside the box, 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Outside the box,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/>
            <a:r>
              <a:t>Because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  <a:p>
            <a:pPr/>
            <a:r>
              <a:t>The solutions are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t> to be zero at the boundaries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2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23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25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26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28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29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30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1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eneral Uncertainty Princi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Uncertainty Principle</a:t>
            </a:r>
          </a:p>
        </p:txBody>
      </p:sp>
      <p:sp>
        <p:nvSpPr>
          <p:cNvPr id="183" name="Remember that if  , the two operators commute…"/>
          <p:cNvSpPr txBox="1"/>
          <p:nvPr>
            <p:ph type="body" idx="1"/>
          </p:nvPr>
        </p:nvSpPr>
        <p:spPr>
          <a:xfrm>
            <a:off x="635000" y="3171281"/>
            <a:ext cx="23114000" cy="9528719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Remember that if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the two operators commute</a:t>
            </a:r>
          </a:p>
          <a:p>
            <a:pPr marL="537104" indent="-537104" defTabSz="714732">
              <a:defRPr sz="4350"/>
            </a:pPr>
            <a:r>
              <a:t>According to the uncertainty principle,</a:t>
            </a:r>
          </a:p>
          <a:p>
            <a:pPr lvl="1" marL="923819" indent="-537104" defTabSz="714732">
              <a:defRPr sz="4350"/>
            </a:pPr>
            <a:r>
              <a:t>If two operators commute, then their corresponding observables can be simultaneously specified.</a:t>
            </a:r>
          </a:p>
          <a:p>
            <a:pPr lvl="1" marL="923819" indent="-537104" defTabSz="714732">
              <a:defRPr sz="4350"/>
            </a:pPr>
            <a:r>
              <a:t>If two operators do not commute, then their corresponding observables </a:t>
            </a:r>
            <a:r>
              <a:rPr u="sng"/>
              <a:t>cannot</a:t>
            </a:r>
            <a:r>
              <a:t> be simultaneously specified. They are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complementary</a:t>
            </a:r>
            <a:r>
              <a:t> observables.</a:t>
            </a:r>
          </a:p>
          <a:p>
            <a:pPr marL="537104" indent="-537104" defTabSz="714732">
              <a:defRPr sz="4350"/>
            </a:pPr>
            <a:r>
              <a:t>This is counterintuitive</a:t>
            </a:r>
          </a:p>
          <a:p>
            <a:pPr marL="537104" indent="-537104" defTabSz="714732">
              <a:defRPr sz="4350"/>
            </a:pPr>
            <a:r>
              <a:t>Heisenberg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</m:oMath>
            </a14:m>
          </a:p>
          <a:p>
            <a:pPr marL="537104" indent="-537104" defTabSz="714732">
              <a:defRPr sz="4350"/>
            </a:pPr>
            <a:r>
              <a:t>General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d>
                  <m:d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|"/>
                    <m:endChr m:val="|"/>
                  </m:dPr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</m:d>
              </m:oMath>
            </a14:m>
            <a:r>
              <a:t>, where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}"/>
                      </m:dPr>
                      <m:e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endParaRPr sz="5000"/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IB ener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energies</a:t>
            </a:r>
          </a:p>
        </p:txBody>
      </p:sp>
      <p:sp>
        <p:nvSpPr>
          <p:cNvPr id="335" name="Setting two expressions for k equal,…"/>
          <p:cNvSpPr txBox="1"/>
          <p:nvPr>
            <p:ph type="body" idx="1"/>
          </p:nvPr>
        </p:nvSpPr>
        <p:spPr>
          <a:xfrm>
            <a:off x="635000" y="2540000"/>
            <a:ext cx="17140807" cy="10160000"/>
          </a:xfrm>
          <a:prstGeom prst="rect">
            <a:avLst/>
          </a:prstGeom>
        </p:spPr>
        <p:txBody>
          <a:bodyPr/>
          <a:lstStyle/>
          <a:p>
            <a:pPr/>
            <a:r>
              <a:t>Setting two expressions for k equal,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ad>
                      <m:ra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degHide m:val="on"/>
                      </m:radPr>
                      <m:deg/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rad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</a:p>
          <a:p>
            <a:pPr/>
            <a:r>
              <a:t>The allowable energies are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, for n = 1, 2, …</a:t>
            </a:r>
          </a:p>
          <a:p>
            <a:pPr/>
            <a:r>
              <a:t>The PIB is a bound state with quantization</a:t>
            </a:r>
          </a:p>
          <a:p>
            <a:pPr/>
            <a:r>
              <a:t>The lowest possible energy for a particle is NOT zero (even at 0 K). This means the particle always has some kinetic energy.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9183" y="2369546"/>
            <a:ext cx="5078587" cy="990959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By Papa November - Own work, CC BY-SA 3.0, https://commons.wikimedia.org/w/index.php?curid=8652690"/>
          <p:cNvSpPr txBox="1"/>
          <p:nvPr/>
        </p:nvSpPr>
        <p:spPr>
          <a:xfrm>
            <a:off x="18368770" y="12295778"/>
            <a:ext cx="5719413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Papa November - Own work, CC BY-SA 3.0, https://commons.wikimedia.org/w/index.php?curid=8652690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2"/>
      <p:bldP build="p" bldLvl="5" animBg="1" rev="0" advAuto="0" spid="3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218" y="494761"/>
            <a:ext cx="17517564" cy="1272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In classical physics, the probability of finding the particle is independent of the energy and the same at all points in the box…"/>
          <p:cNvSpPr txBox="1"/>
          <p:nvPr>
            <p:ph type="body" idx="1"/>
          </p:nvPr>
        </p:nvSpPr>
        <p:spPr>
          <a:xfrm>
            <a:off x="635000" y="2540000"/>
            <a:ext cx="13340813" cy="10160000"/>
          </a:xfrm>
          <a:prstGeom prst="rect">
            <a:avLst/>
          </a:prstGeom>
        </p:spPr>
        <p:txBody>
          <a:bodyPr/>
          <a:lstStyle/>
          <a:p>
            <a:pPr/>
            <a:r>
              <a:t>In classical physics, the probability of finding the particle is independent of the energy and the same at all points in the box</a:t>
            </a:r>
          </a:p>
          <a:p>
            <a:pPr/>
            <a:r>
              <a:t>In QM, the square of the wavefunction is related to the probability of finding the particle in a specific position for a given energy level.</a:t>
            </a:r>
          </a:p>
          <a:p>
            <a:pPr lvl="1"/>
            <a:r>
              <a:t>There are nodes where particles cannot be found!</a:t>
            </a:r>
          </a:p>
          <a:p>
            <a:pPr lvl="1"/>
            <a:r>
              <a:t>At higher energy, the probability is more uniform</a:t>
            </a:r>
          </a:p>
        </p:txBody>
      </p:sp>
      <p:sp>
        <p:nvSpPr>
          <p:cNvPr id="343" name="PIB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wavefunctions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Text"/>
          <p:cNvSpPr txBox="1"/>
          <p:nvPr/>
        </p:nvSpPr>
        <p:spPr>
          <a:xfrm>
            <a:off x="15237179" y="3509077"/>
            <a:ext cx="7971122" cy="216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rad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grpSp>
        <p:nvGrpSpPr>
          <p:cNvPr id="348" name="Group"/>
          <p:cNvGrpSpPr/>
          <p:nvPr/>
        </p:nvGrpSpPr>
        <p:grpSpPr>
          <a:xfrm>
            <a:off x="18721945" y="6004820"/>
            <a:ext cx="5328493" cy="7025712"/>
            <a:chOff x="0" y="0"/>
            <a:chExt cx="5328491" cy="7025711"/>
          </a:xfrm>
        </p:grpSpPr>
        <p:pic>
          <p:nvPicPr>
            <p:cNvPr id="3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808" y="0"/>
              <a:ext cx="5086877" cy="641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By Papa November - Own work, CC BY-SA 3.0, https://commons.wikimedia.org/w/index.php?curid=8648347"/>
            <p:cNvSpPr txBox="1"/>
            <p:nvPr/>
          </p:nvSpPr>
          <p:spPr>
            <a:xfrm>
              <a:off x="0" y="6451036"/>
              <a:ext cx="5328492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Papa November - Own work, CC BY-SA 3.0, https://commons.wikimedia.org/w/index.php?curid=8648347</a:t>
              </a:r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3804194" y="6023932"/>
            <a:ext cx="5086878" cy="7062100"/>
            <a:chOff x="0" y="0"/>
            <a:chExt cx="5086876" cy="7062099"/>
          </a:xfrm>
        </p:grpSpPr>
        <p:grpSp>
          <p:nvGrpSpPr>
            <p:cNvPr id="351" name="Group"/>
            <p:cNvGrpSpPr/>
            <p:nvPr/>
          </p:nvGrpSpPr>
          <p:grpSpPr>
            <a:xfrm>
              <a:off x="98688" y="0"/>
              <a:ext cx="4900628" cy="5851213"/>
              <a:chOff x="0" y="0"/>
              <a:chExt cx="4900626" cy="5851212"/>
            </a:xfrm>
          </p:grpSpPr>
          <p:pic>
            <p:nvPicPr>
              <p:cNvPr id="349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247712"/>
                <a:ext cx="4889500" cy="260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15926" y="0"/>
                <a:ext cx="4584701" cy="266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2" name="https://chem.libretexts.org/Bookshelves/Physical_and_Theoretical_Chemistry_Textbook_Maps/Supplemental_Modules_(Physical_and_Theoretical_Chemistry)/Quantum_Mechanics/05.5%3A_Particle_in_Boxes/Particle_in_a_1-Dimensional_box"/>
            <p:cNvSpPr txBox="1"/>
            <p:nvPr/>
          </p:nvSpPr>
          <p:spPr>
            <a:xfrm>
              <a:off x="0" y="5839724"/>
              <a:ext cx="5086877" cy="1222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https://chem.libretexts.org/Bookshelves/Physical_and_Theoretical_Chemistry_Textbook_Maps/Supplemental_Modules_(Physical_and_Theoretical_Chemistry)/Quantum_Mechanics/05.5%3A_Particle_in_Boxes/Particle_in_a_1-Dimensional_box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2" grpId="1"/>
      <p:bldP build="whole" bldLvl="1" animBg="1" rev="0" advAuto="0" spid="353" grpId="2"/>
      <p:bldP build="whole" bldLvl="1" animBg="1" rev="0" advAuto="0" spid="348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2D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PIB</a:t>
            </a:r>
          </a:p>
        </p:txBody>
      </p:sp>
      <p:sp>
        <p:nvSpPr>
          <p:cNvPr id="356" name="Solution is based on separation of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/>
            <a:r>
              <a:t>Solution is based on separation of variables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den>
                  </m:f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e>
                  </m:d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</m:oMath>
              </m:oMathPara>
            </a14:m>
          </a:p>
          <a:p>
            <a:pPr/>
          </a:p>
          <a:p>
            <a:pPr/>
            <a:r>
              <a:t>Note that</a:t>
            </a:r>
          </a:p>
          <a:p>
            <a:pPr lvl="1"/>
            <a:r>
              <a:t>Like 1D, has a zero-point energy and is quantized</a:t>
            </a:r>
          </a:p>
          <a:p>
            <a:pPr lvl="1"/>
            <a:r>
              <a:t>If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then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e>
                </m:d>
              </m:oMath>
            </a14:m>
            <a:r>
              <a:t> and there can be degeneracy, multiple states with the same energy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Harmonic Oscil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Harmonic Oscillator</a:t>
            </a:r>
          </a:p>
        </p:txBody>
      </p:sp>
      <p:sp>
        <p:nvSpPr>
          <p:cNvPr id="360" name="It is qualitatively similar to a particle in a box. Are energies continuous or quantized?…"/>
          <p:cNvSpPr txBox="1"/>
          <p:nvPr>
            <p:ph type="body" idx="1"/>
          </p:nvPr>
        </p:nvSpPr>
        <p:spPr>
          <a:xfrm>
            <a:off x="317500" y="2540000"/>
            <a:ext cx="15243386" cy="10795000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/>
            <a:r>
              <a:t>It is qualitatively similar to a particle in a box. Are energies continuous or quantized?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Quantized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5689628" y="4514723"/>
            <a:ext cx="8305801" cy="6845554"/>
            <a:chOff x="0" y="0"/>
            <a:chExt cx="8305800" cy="6845553"/>
          </a:xfrm>
        </p:grpSpPr>
        <p:pic>
          <p:nvPicPr>
            <p:cNvPr id="3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305800" cy="571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https://phys.libretexts.org/Bookshelves/University_Physics/University_Physics_(OpenStax)/University_Physics_III_-_Optics_and_Modern_Physics_(OpenStax)/07%3A_Quantum_Mechanics/7.06%3A_The_Quantum_Harmonic_Oscillator"/>
            <p:cNvSpPr txBox="1"/>
            <p:nvPr/>
          </p:nvSpPr>
          <p:spPr>
            <a:xfrm>
              <a:off x="975996" y="5839078"/>
              <a:ext cx="6353809" cy="100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https://phys.libretexts.org/Bookshelves/University_Physics/University_Physics_(OpenStax)/University_Physics_III_-_Optics_and_Modern_Physics_(OpenStax)/07%3A_Quantum_Mechanics/7.06%3A_The_Quantum_Harmonic_Oscillator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HO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Solutions</a:t>
            </a:r>
          </a:p>
        </p:txBody>
      </p:sp>
      <p:sp>
        <p:nvSpPr>
          <p:cNvPr id="367" name="The Hamiltonia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 marL="475368" indent="-475368" defTabSz="632579">
              <a:spcBef>
                <a:spcPts val="4500"/>
              </a:spcBef>
              <a:defRPr sz="3850"/>
            </a:pPr>
            <a:r>
              <a:t>The 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s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marL="475368" indent="-475368" defTabSz="632579">
              <a:spcBef>
                <a:spcPts val="4500"/>
              </a:spcBef>
              <a:defRPr sz="3850"/>
            </a:pP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where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4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4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num>
                          <m:den>
                            <m:sSup>
                              <m:e>
                                <m:r>
                                  <a:rPr xmlns:a="http://schemas.openxmlformats.org/drawingml/2006/main" sz="47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xmlns:a="http://schemas.openxmlformats.org/drawingml/2006/main" sz="47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sup>
                            </m:sSup>
                            <m:r>
                              <a:rPr xmlns:a="http://schemas.openxmlformats.org/drawingml/2006/main" sz="4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  <m:r>
                              <a:rPr xmlns:a="http://schemas.openxmlformats.org/drawingml/2006/main" sz="4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sSup>
                              <m:e>
                                <m:r>
                                  <a:rPr xmlns:a="http://schemas.openxmlformats.org/drawingml/2006/main" sz="47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xmlns:a="http://schemas.openxmlformats.org/drawingml/2006/main" sz="4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type m:val="lin"/>
                                  </m:fPr>
                                  <m:num>
                                    <m:r>
                                      <a:rPr xmlns:a="http://schemas.openxmlformats.org/drawingml/2006/main" sz="4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xmlns:a="http://schemas.openxmlformats.org/drawingml/2006/main" sz="47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 is for normalization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p>
                  </m:sSup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nor/>
                            </m:r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num>
                    <m:den>
                      <m:r>
                        <m:rPr>
                          <m:nor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>
                                <m:e>
                                  <m:r>
                                    <a:rPr xmlns:a="http://schemas.openxmlformats.org/drawingml/2006/main" sz="4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xmlns:a="http://schemas.openxmlformats.org/drawingml/2006/main" sz="4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num>
                            <m:den>
                              <m:sSup>
                                <m:e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xmlns:a="http://schemas.openxmlformats.org/drawingml/2006/main" sz="4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e>
                    <m:sup>
                      <m:f>
                        <m:fPr>
                          <m:ctrl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sup>
                  </m:sSup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</m:oMath>
            </a14:m>
            <a:r>
              <a:t> are known as Hermite polynomials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:r>
              <a:t>For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the solution is Gaussian</a:t>
            </a:r>
          </a:p>
          <a:p>
            <a:pPr marL="475368" indent="-475368" defTabSz="632579">
              <a:spcBef>
                <a:spcPts val="4500"/>
              </a:spcBef>
              <a:defRPr sz="3850"/>
            </a:pPr>
            <a:r>
              <a:t>The energies are </a:t>
            </a:r>
            <a14:m>
              <m:oMath>
                <m:sSub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e>
                </m:d>
                <m:r>
                  <m:rPr>
                    <m:sty m:val="p"/>
                  </m:rP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ω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0,1,2,...</m:t>
                </m:r>
              </m:oMath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e>
                  </m:rad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</m:oMath>
            </a14:m>
            <a:r>
              <a:t> starts at 0, not 1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:r>
              <a:t>As energy increases, energy level spacings (a) increase, (b) decrease, or (c) stay constant?</a:t>
            </a:r>
          </a:p>
          <a:p>
            <a:pPr lvl="2" marL="1159898" indent="-475368" defTabSz="632579">
              <a:spcBef>
                <a:spcPts val="4500"/>
              </a:spcBef>
              <a:defRPr sz="385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(c) Stay constant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 Wavefunctions and Probability Dens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HO Wavefunctions and Probability Densities</a:t>
            </a:r>
          </a:p>
        </p:txBody>
      </p:sp>
      <p:sp>
        <p:nvSpPr>
          <p:cNvPr id="371" name="By AllenMcC. - File:HarmOsziFunktionen.jpg, CC BY-SA 3.0, https://commons.wikimedia.org/w/index.php?curid=11623546"/>
          <p:cNvSpPr txBox="1"/>
          <p:nvPr/>
        </p:nvSpPr>
        <p:spPr>
          <a:xfrm>
            <a:off x="1279409" y="11849982"/>
            <a:ext cx="9889771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AllenMcC. - File:HarmOsziFunktionen.jpg, CC BY-SA 3.0, https://commons.wikimedia.org/w/index.php?curid=11623546</a:t>
            </a:r>
          </a:p>
        </p:txBody>
      </p:sp>
      <p:sp>
        <p:nvSpPr>
          <p:cNvPr id="372" name="By Allen McC. at German Wikipedia - Eigene Darstellung, Public Domain, https://commons.wikimedia.org/w/index.php?curid=11542014"/>
          <p:cNvSpPr txBox="1"/>
          <p:nvPr/>
        </p:nvSpPr>
        <p:spPr>
          <a:xfrm>
            <a:off x="12691199" y="11938245"/>
            <a:ext cx="10937013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 McC. at German Wikipedia - Eigene Darstellung, Public Domain, https://commons.wikimedia.org/w/index.php?curid=11542014</a:t>
            </a:r>
          </a:p>
        </p:txBody>
      </p:sp>
      <p:pic>
        <p:nvPicPr>
          <p:cNvPr id="373" name="HarmOsziFunktionen.png" descr="HarmOsziFunktion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94" y="4098505"/>
            <a:ext cx="11430001" cy="7716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Aufenthaltswahrscheinlichkeit_harmonischer_Oszillator.png" descr="Aufenthaltswahrscheinlichkeit_harmonischer_Oszill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4705" y="4137242"/>
            <a:ext cx="11430001" cy="7808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HO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Applications</a:t>
            </a:r>
          </a:p>
        </p:txBody>
      </p:sp>
      <p:sp>
        <p:nvSpPr>
          <p:cNvPr id="377" name="A good first-order model for any potential energy surface. There are anharmonicity corrections that are useful to better model potential energi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first-order model for any potential energy surface. There are anharmonicity corrections that are useful to better model potential energies.</a:t>
            </a:r>
          </a:p>
          <a:p>
            <a:pPr/>
            <a:r>
              <a:t>IR spectrum of a diatomic molecule</a:t>
            </a:r>
          </a:p>
          <a:p>
            <a:pPr lvl="1"/>
            <a:r>
              <a:t>Only transitions between adjacent energy levels where there is a change in dipole moment are allowed. </a:t>
            </a:r>
          </a:p>
          <a:p>
            <a:pPr lvl="1"/>
            <a:r>
              <a:t>These all have the same energy,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fundamental vibrational frequency.</a:t>
            </a:r>
            <a:endParaRPr i="1">
              <a:latin typeface="+mj-lt"/>
              <a:ea typeface="+mj-ea"/>
              <a:cs typeface="+mj-cs"/>
              <a:sym typeface="Helvetica"/>
            </a:endParaRP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rPr i="1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t>where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den>
                    </m:f>
                  </m:e>
                </m:rad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Example</a:t>
            </a:r>
          </a:p>
        </p:txBody>
      </p:sp>
      <p:sp>
        <p:nvSpPr>
          <p:cNvPr id="381" name="The oscillation of the atoms around their equilibrium positions in the molecule HI can be modeled as a harmonic oscillator of mass   (the iodine atom is almost stationary) and force constant  . Evaluate the separation of energy levels and predict the wav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oscillation of the atoms around their equilibrium positions in the molecule HI can be modeled as a harmonic oscillator of mass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≈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b>
                </m:sSub>
              </m:oMath>
            </a14:m>
            <a:r>
              <a:t> (the iodine atom is almost stationary) and force constant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313.8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. Evaluate the separation of energy levels and predict the wavelength of light needed to induce a transition between neighboring levels.</a:t>
            </a:r>
          </a:p>
          <a:p>
            <a:pPr/>
          </a:p>
          <a:p>
            <a: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e>
                  </m:rad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313.8</m:t>
                          </m:r>
                          <m:sSup>
                            <m:e>
                              <m:r>
                                <m:rPr>
                                  <m:nor/>
                                </m:rP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N m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1.008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e>
                              <m:r>
                                <m:rPr>
                                  <m:nor/>
                                </m:rP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kg mol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6.022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xmlns:a="http://schemas.openxmlformats.org/drawingml/2006/main" sz="61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particles/mol</m:t>
                          </m:r>
                        </m:den>
                      </m:f>
                    </m:e>
                  </m:rad>
                </m:oMath>
              </m:oMathPara>
            </a14:m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4.33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×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sup>
                  </m:sSup>
                  <m:sSup>
                    <m:e>
                      <m:r>
                        <m:rPr>
                          <m:nor/>
                        </m:r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oMath>
              </m:oMathPara>
            </a14:m>
          </a:p>
          <a:p>
            <a:pPr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λ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4.35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61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m</m:t>
                  </m:r>
                </m:oMath>
              </m:oMathPara>
            </a14:m>
            <a:endParaRPr>
              <a:solidFill>
                <a:srgbClr val="51A7F9"/>
              </a:solidFill>
            </a:endParaRP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385" name="What is the relationship between uncertainty and the commutato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relationship between uncertainty and the commutator?</a:t>
            </a:r>
          </a:p>
          <a:p>
            <a:pPr/>
            <a:r>
              <a:t>When is energy quantized?</a:t>
            </a:r>
          </a:p>
          <a:p>
            <a:pPr/>
            <a:r>
              <a:t>What is the general solution of the time-independent Schrodinger equation for a free particle?</a:t>
            </a:r>
          </a:p>
          <a:p>
            <a:pPr/>
            <a:r>
              <a:t>What is quantum penetration and tunneling?</a:t>
            </a:r>
          </a:p>
          <a:p>
            <a:pPr/>
            <a:r>
              <a:t>How do PIB wavefunctions and energies differ from classical expectations?</a:t>
            </a:r>
          </a:p>
          <a:p>
            <a:pPr/>
            <a:r>
              <a:t>How do PIB and HO energy levels differ from each other?</a:t>
            </a:r>
          </a:p>
          <a:p>
            <a:pPr/>
            <a:r>
              <a:t>Name systems that the PIB and HO are good models for.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UT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GUT example</a:t>
            </a:r>
          </a:p>
        </p:txBody>
      </p:sp>
      <p:sp>
        <p:nvSpPr>
          <p:cNvPr id="187" name="Using the general uncertainty principle, evaluate the limitation on the simultaneous specification of kinetic energy and potential ener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9451" indent="-549451" defTabSz="731162">
              <a:defRPr sz="4450"/>
            </a:pPr>
            <a:r>
              <a:t>Using the general uncertainty principle, evaluate the limitation on the simultaneous specification of kinetic energy and potential energy</a:t>
            </a:r>
          </a:p>
          <a:p>
            <a:pPr marL="549451" indent="-549451" defTabSz="731162">
              <a:defRPr sz="4450"/>
            </a:pPr>
          </a:p>
          <a:p>
            <a:pPr marL="549451" indent="-549451" defTabSz="731162">
              <a:defRPr sz="445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li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li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</m:d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li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li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-</m:t>
                  </m:r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li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li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V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</m:oMath>
              </m:oMathPara>
            </a14:m>
          </a:p>
          <a:p>
            <a:pPr marL="549451" indent="-549451" defTabSz="731162">
              <a:defRPr sz="445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e>
                  </m:d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2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den>
                  </m:f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V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</a:p>
          <a:p>
            <a:pPr marL="549451" indent="-549451" defTabSz="731162">
              <a:defRPr sz="445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li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li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</m:d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54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xmlns:a="http://schemas.openxmlformats.org/drawingml/2006/main" sz="54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e>
                              <m:r>
                                <a:rPr xmlns:a="http://schemas.openxmlformats.org/drawingml/2006/main" sz="54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5400" i="1">
                                  <a:solidFill>
                                    <a:srgbClr val="51A7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1A7F9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e>
                  </m:d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i</m:t>
                  </m:r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lim>
                      <m:r>
                        <a:rPr xmlns:a="http://schemas.openxmlformats.org/drawingml/2006/main" sz="5400" i="1">
                          <a:solidFill>
                            <a:srgbClr val="51A7F9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5400" i="1">
                      <a:solidFill>
                        <a:srgbClr val="51A7F9"/>
                      </a:solidFill>
                      <a:latin typeface="Cambria Math" panose="02040503050406030204" pitchFamily="18" charset="0"/>
                    </a:rPr>
                    <m:t>f</m:t>
                  </m:r>
                </m:oMath>
              </m:oMathPara>
            </a14:m>
          </a:p>
          <a:p>
            <a:pPr marL="549451" indent="-549451" defTabSz="731162">
              <a:defRPr sz="445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Therefore, </a:t>
            </a:r>
            <a14:m>
              <m:oMath>
                <m:r>
                  <m:rPr>
                    <m:sty m:val="p"/>
                  </m:rPr>
                  <a:rPr xmlns:a="http://schemas.openxmlformats.org/drawingml/2006/main" sz="54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4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T</m:t>
                </m:r>
                <m:r>
                  <m:rPr>
                    <m:sty m:val="p"/>
                  </m:rPr>
                  <a:rPr xmlns:a="http://schemas.openxmlformats.org/drawingml/2006/main" sz="54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4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54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d>
                  <m:dPr>
                    <m:ctrlP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</m:ctrlPr>
                    <m:begChr m:val="|"/>
                    <m:endChr m:val="|"/>
                  </m:dPr>
                  <m:e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⟨</m:t>
                    </m:r>
                    <m:f>
                      <m:fPr>
                        <m:ctrlP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5400" i="1">
                                <a:solidFill>
                                  <a:srgbClr val="51A7F9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5400" i="1">
                                <a:solidFill>
                                  <a:srgbClr val="51A7F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400" i="1">
                                <a:solidFill>
                                  <a:srgbClr val="51A7F9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5400" i="1">
                                <a:solidFill>
                                  <a:srgbClr val="51A7F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f>
                      <m:fPr>
                        <m:ctrlP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5400" i="1">
                            <a:solidFill>
                              <a:srgbClr val="51A7F9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xmlns:a="http://schemas.openxmlformats.org/drawingml/2006/main" sz="54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</m:d>
              </m:oMath>
            </a14:m>
            <a:endParaRPr sz="5000">
              <a:solidFill>
                <a:srgbClr val="51A7F9"/>
              </a:solidFill>
            </a:endParaRP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operties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Wavefunctions</a:t>
            </a:r>
          </a:p>
        </p:txBody>
      </p:sp>
      <p:sp>
        <p:nvSpPr>
          <p:cNvPr id="191" name="Remember from the postulates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the postulates,</a:t>
            </a:r>
          </a:p>
          <a:p>
            <a:pPr lvl="1" marL="0" indent="444500">
              <a:buSzTx/>
              <a:buNone/>
            </a:pPr>
            <a:r>
              <a:t>1. The state of a system is fully described by a function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known as the wavefunction</a:t>
            </a:r>
          </a:p>
          <a:p>
            <a:pPr lvl="1" marL="0" indent="444500">
              <a:buSzTx/>
              <a:buNone/>
            </a:pPr>
            <a:r>
              <a:t>4. The probability that a particle will be found in the volume element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 at the point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.</a:t>
            </a:r>
          </a:p>
          <a:p>
            <a:pPr lvl="1" marL="0" indent="444500">
              <a:buSzTx/>
              <a:buNone/>
            </a:pPr>
            <a:r>
              <a:t>5. Satisfies the Schrodinger equation,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If the potential energy is time-independent, then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(In 1D,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.)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</a:t>
            </a:r>
          </a:p>
        </p:txBody>
      </p:sp>
      <p:sp>
        <p:nvSpPr>
          <p:cNvPr id="195" name="Because   is a probability density that satisfies the Schrodinger equation,  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Because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a probability density that satisfies the Schrodinger equation,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</a:t>
            </a:r>
          </a:p>
          <a:p>
            <a:pPr lvl="1"/>
            <a:r>
              <a:t>Cannot be infinite over a finite region</a:t>
            </a:r>
          </a:p>
          <a:p>
            <a:pPr lvl="1"/>
            <a:r>
              <a:t>Must be single-valued</a:t>
            </a:r>
          </a:p>
          <a:p>
            <a:pPr lvl="1"/>
            <a:r>
              <a:t>Have a second derivative, as the Schrodinger equation includes a second derivative. This implies that the function is continuous and has a continuous first derivative, except in ill-behaved regions of the potential.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“Curvature”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“Curvature” of wavefunctions</a:t>
            </a:r>
          </a:p>
        </p:txBody>
      </p:sp>
      <p:sp>
        <p:nvSpPr>
          <p:cNvPr id="199" name="Rearranging the 1D time-independent Schrodinger equation gives,  , showing that “curvature” depends on the difference between the potential and total energy.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/>
            <a:r>
              <a:t>Rearranging the 1D time-independent Schrodinger equation gives,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 showing that “curvature” depends on the difference between the potential and total energy.</a:t>
            </a:r>
          </a:p>
          <a:p>
            <a:pPr/>
            <a:r>
              <a:t>In a classical system, what happens when all of the energy is converted into potential energy?</a:t>
            </a:r>
          </a:p>
          <a:p>
            <a:pPr/>
            <a:r>
              <a:t>In a quantum system, there is some probability of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penetration</a:t>
            </a:r>
            <a:r>
              <a:t> into the classically forbidden region.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13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2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3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04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05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06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08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12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09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11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2"/>
      <p:bldP build="whole" bldLvl="1" animBg="1" rev="0" advAuto="0" spid="208" grpId="4"/>
      <p:bldP build="whole" bldLvl="1" animBg="1" rev="0" advAuto="0" spid="212" grpId="3"/>
      <p:bldP build="p" bldLvl="5" animBg="1" rev="0" advAuto="0" spid="19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undaries and Quant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Boundaries and Quantization</a:t>
            </a:r>
          </a:p>
        </p:txBody>
      </p:sp>
      <p:sp>
        <p:nvSpPr>
          <p:cNvPr id="216" name="As  , the wavefunction must approach zero. For  ,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m:oMathPara>
            </a14:m>
          </a:p>
          <a:p>
            <a:pPr/>
          </a:p>
          <a:p>
            <a:pPr/>
            <a:r>
              <a:t>As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  <a:r>
              <a:t>, the wavefunction must approach zero.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,</a:t>
            </a:r>
          </a:p>
          <a:p>
            <a:pPr lvl="1"/>
            <a:r>
              <a:t>If curvature too small, wavefunction goes to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If curvature too large, wavefunction goes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Thus only certain energies are allowable</a:t>
            </a:r>
          </a:p>
          <a:p>
            <a:pPr/>
            <a:r>
              <a:t>If a system is confined to a finite region of space, the energy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quantized</a:t>
            </a:r>
          </a:p>
          <a:p>
            <a:pPr/>
            <a:r>
              <a:t>If there is a single boundary, then energy is not quantized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32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9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21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22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23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25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29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26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7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28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30" name="Line"/>
          <p:cNvSpPr/>
          <p:nvPr/>
        </p:nvSpPr>
        <p:spPr>
          <a:xfrm>
            <a:off x="20113789" y="9324375"/>
            <a:ext cx="3390318" cy="128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0" fill="norm" stroke="1" extrusionOk="0">
                <a:moveTo>
                  <a:pt x="0" y="476"/>
                </a:moveTo>
                <a:cubicBezTo>
                  <a:pt x="2630" y="-789"/>
                  <a:pt x="5414" y="506"/>
                  <a:pt x="7447" y="3870"/>
                </a:cubicBezTo>
                <a:cubicBezTo>
                  <a:pt x="10223" y="8463"/>
                  <a:pt x="11101" y="17065"/>
                  <a:pt x="14722" y="19791"/>
                </a:cubicBezTo>
                <a:cubicBezTo>
                  <a:pt x="15651" y="20490"/>
                  <a:pt x="16653" y="20811"/>
                  <a:pt x="17639" y="20477"/>
                </a:cubicBezTo>
                <a:cubicBezTo>
                  <a:pt x="19698" y="19779"/>
                  <a:pt x="21290" y="16711"/>
                  <a:pt x="21600" y="12846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31" name="Line"/>
          <p:cNvSpPr/>
          <p:nvPr/>
        </p:nvSpPr>
        <p:spPr>
          <a:xfrm>
            <a:off x="20071564" y="9365802"/>
            <a:ext cx="3395957" cy="290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fill="norm" stroke="1" extrusionOk="0">
                <a:moveTo>
                  <a:pt x="0" y="0"/>
                </a:moveTo>
                <a:cubicBezTo>
                  <a:pt x="2908" y="612"/>
                  <a:pt x="5587" y="2210"/>
                  <a:pt x="7781" y="4527"/>
                </a:cubicBezTo>
                <a:cubicBezTo>
                  <a:pt x="10451" y="7345"/>
                  <a:pt x="12208" y="12104"/>
                  <a:pt x="15771" y="13943"/>
                </a:cubicBezTo>
                <a:cubicBezTo>
                  <a:pt x="17131" y="14645"/>
                  <a:pt x="18548" y="15277"/>
                  <a:pt x="19676" y="16422"/>
                </a:cubicBezTo>
                <a:cubicBezTo>
                  <a:pt x="20945" y="17712"/>
                  <a:pt x="21600" y="19637"/>
                  <a:pt x="21472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4"/>
      <p:bldP build="p" bldLvl="5" animBg="1" rev="0" advAuto="0" spid="216" grpId="1"/>
      <p:bldP build="whole" bldLvl="1" animBg="1" rev="0" advAuto="0" spid="231" grpId="6"/>
      <p:bldP build="whole" bldLvl="1" animBg="1" rev="0" advAuto="0" spid="224" grpId="2"/>
      <p:bldP build="whole" bldLvl="1" animBg="1" rev="0" advAuto="0" spid="230" grpId="5"/>
      <p:bldP build="whole" bldLvl="1" animBg="1" rev="0" advAuto="0" spid="22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ttps://dkirkby.github.io/quantum-demo/media/stepBound.gif"/>
          <p:cNvSpPr txBox="1"/>
          <p:nvPr/>
        </p:nvSpPr>
        <p:spPr>
          <a:xfrm>
            <a:off x="5401942" y="12795718"/>
            <a:ext cx="498053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https://dkirkby.github.io/quantum-demo/media/stepBound.gif</a:t>
            </a:r>
          </a:p>
        </p:txBody>
      </p:sp>
      <p:pic>
        <p:nvPicPr>
          <p:cNvPr id="235" name="stepBound.gif" descr="stepBoun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92" y="561505"/>
            <a:ext cx="15875001" cy="11906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15623249" y="3613936"/>
            <a:ext cx="8248661" cy="6488128"/>
            <a:chOff x="0" y="0"/>
            <a:chExt cx="8248660" cy="6488127"/>
          </a:xfrm>
        </p:grpSpPr>
        <p:sp>
          <p:nvSpPr>
            <p:cNvPr id="236" name="Another way to look at it:…"/>
            <p:cNvSpPr txBox="1"/>
            <p:nvPr/>
          </p:nvSpPr>
          <p:spPr>
            <a:xfrm>
              <a:off x="0" y="1773252"/>
              <a:ext cx="8248661" cy="471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Another way to look at it:</a:t>
              </a:r>
            </a:p>
            <a:p>
              <a:pPr/>
              <a:r>
                <a:t>if we force the wavefunction of a bound system to not blow up, it will only be continuous </a:t>
              </a:r>
              <a:r>
                <a:rPr i="1">
                  <a:latin typeface="+mj-lt"/>
                  <a:ea typeface="+mj-ea"/>
                  <a:cs typeface="+mj-cs"/>
                  <a:sym typeface="Helvetica"/>
                </a:rPr>
                <a:t>for certain energies</a:t>
              </a:r>
            </a:p>
          </p:txBody>
        </p:sp>
        <p:sp>
          <p:nvSpPr>
            <p:cNvPr id="237" name="Equation"/>
            <p:cNvSpPr txBox="1"/>
            <p:nvPr/>
          </p:nvSpPr>
          <p:spPr>
            <a:xfrm>
              <a:off x="1460186" y="0"/>
              <a:ext cx="5328287" cy="1471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m:oMathPara>
              </a14:m>
              <a:endParaRPr sz="50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xponential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Exponential Solutions</a:t>
            </a:r>
          </a:p>
        </p:txBody>
      </p:sp>
      <p:sp>
        <p:nvSpPr>
          <p:cNvPr id="241" name="For a 1D system with constant V, the time-independent Schrodinger equation is  . When V = 0, the system is known as a free partic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5013" indent="-605013" defTabSz="805100">
              <a:spcBef>
                <a:spcPts val="5700"/>
              </a:spcBef>
              <a:defRPr sz="4900"/>
            </a:pPr>
            <a:r>
              <a:t>For a 1D system with constant V, the time-independent Schrodinger equation is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When V = 0, the system is known as a free particle.</a:t>
            </a:r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with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As Euler’s formula is </a:t>
            </a:r>
            <a14:m>
              <m:oMath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another way to write the general solution is, </a:t>
            </a:r>
            <a14:m>
              <m:oMath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Is there quantization? In other words, is E restricted to specific values?</a:t>
            </a:r>
          </a:p>
          <a:p>
            <a:pPr lvl="1" marL="1040623" indent="-605013" defTabSz="805100">
              <a:spcBef>
                <a:spcPts val="5700"/>
              </a:spcBef>
              <a:defRPr sz="49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No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